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1" r:id="rId3"/>
    <p:sldId id="256" r:id="rId4"/>
    <p:sldId id="257" r:id="rId5"/>
    <p:sldId id="258" r:id="rId6"/>
    <p:sldId id="262" r:id="rId7"/>
    <p:sldId id="263" r:id="rId8"/>
    <p:sldId id="265" r:id="rId9"/>
    <p:sldId id="264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数字经济产业</a:t>
            </a:r>
            <a:r>
              <a:rPr lang="en-US" altLang="zh-CN"/>
              <a:t>--</a:t>
            </a:r>
            <a:r>
              <a:rPr lang="zh-CN" altLang="en-US"/>
              <a:t>机构投资逻辑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/>
          </a:bodyPr>
          <a:p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底层逻辑：以需求为主题，以技术为支点围绕创新投资。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关注创新趋势，挖掘行业和项目的核心变量。以底层算力、算法、通信技术升级构建的大数据云计算等硬科技投资机会。技术驱动（大赛道、趋势确定、头部确定，重点关注底层算力、通讯技术、量子技术等方向）叠加产业驱动（模式确立、产业驱动、产品形成、圈地壁垒，重点关注物联网、先进制造、工业软件、网络安全等领域）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公司团队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人力资源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1.</a:t>
            </a:r>
            <a:r>
              <a:rPr lang="zh-CN" altLang="en-US"/>
              <a:t>股权及公司组织架构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2.</a:t>
            </a:r>
            <a:r>
              <a:rPr lang="zh-CN" altLang="en-US"/>
              <a:t>核心团队成员简介</a:t>
            </a:r>
            <a:r>
              <a:rPr lang="en-US" altLang="zh-CN"/>
              <a:t> 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3.</a:t>
            </a:r>
            <a:r>
              <a:rPr lang="zh-CN" altLang="en-US"/>
              <a:t>薪酬激励体系</a:t>
            </a:r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公司财务数据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1.</a:t>
            </a:r>
            <a:r>
              <a:rPr lang="zh-CN" altLang="en-US"/>
              <a:t>近三年财务情况</a:t>
            </a:r>
            <a:r>
              <a:rPr lang="en-US" altLang="zh-CN"/>
              <a:t>  </a:t>
            </a:r>
            <a:endParaRPr lang="en-US" altLang="zh-CN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r>
              <a:rPr lang="en-US" altLang="zh-CN"/>
              <a:t>2.</a:t>
            </a:r>
            <a:r>
              <a:rPr lang="zh-CN" altLang="en-US"/>
              <a:t>预测未来</a:t>
            </a:r>
            <a:r>
              <a:rPr lang="en-US" altLang="zh-CN"/>
              <a:t>3-5</a:t>
            </a:r>
            <a:r>
              <a:rPr lang="zh-CN" altLang="en-US"/>
              <a:t>年财务情况</a:t>
            </a:r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公司发展规划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研发</a:t>
            </a:r>
            <a:endParaRPr lang="zh-CN" altLang="en-US"/>
          </a:p>
          <a:p>
            <a:r>
              <a:rPr lang="zh-CN" altLang="en-US"/>
              <a:t>市场开拓</a:t>
            </a:r>
            <a:endParaRPr lang="zh-CN" altLang="en-US"/>
          </a:p>
          <a:p>
            <a:r>
              <a:rPr lang="zh-CN" altLang="en-US"/>
              <a:t>内部治理</a:t>
            </a:r>
            <a:endParaRPr lang="zh-CN" altLang="en-US"/>
          </a:p>
          <a:p>
            <a:r>
              <a:rPr lang="zh-CN" altLang="en-US"/>
              <a:t>财务规划</a:t>
            </a:r>
            <a:endParaRPr lang="zh-CN" altLang="en-US"/>
          </a:p>
          <a:p>
            <a:r>
              <a:rPr lang="zh-CN" altLang="en-US"/>
              <a:t>资本化规划</a:t>
            </a:r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融资计划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融资金额</a:t>
            </a:r>
            <a:endParaRPr lang="zh-CN" altLang="en-US"/>
          </a:p>
          <a:p>
            <a:r>
              <a:rPr lang="zh-CN" altLang="en-US"/>
              <a:t>投前估值</a:t>
            </a:r>
            <a:endParaRPr lang="zh-CN" altLang="en-US"/>
          </a:p>
          <a:p>
            <a:r>
              <a:rPr lang="zh-CN" altLang="en-US"/>
              <a:t>融资用途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项目商业计划书</a:t>
            </a:r>
            <a:r>
              <a:rPr lang="en-US" altLang="zh-CN"/>
              <a:t> </a:t>
            </a:r>
            <a:r>
              <a:rPr lang="zh-CN" altLang="en-US"/>
              <a:t>（模板）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469765"/>
            <a:ext cx="9144000" cy="788035"/>
          </a:xfrm>
        </p:spPr>
        <p:txBody>
          <a:bodyPr>
            <a:normAutofit fontScale="80000"/>
          </a:bodyPr>
          <a:p>
            <a:r>
              <a:rPr lang="en-US" altLang="zh-CN"/>
              <a:t>XX</a:t>
            </a:r>
            <a:r>
              <a:rPr lang="zh-CN" altLang="en-US"/>
              <a:t>公司</a:t>
            </a:r>
            <a:endParaRPr lang="zh-CN" altLang="en-US"/>
          </a:p>
          <a:p>
            <a:r>
              <a:rPr lang="en-US" altLang="zh-CN"/>
              <a:t>X</a:t>
            </a:r>
            <a:r>
              <a:rPr lang="zh-CN" altLang="en-US"/>
              <a:t>年</a:t>
            </a:r>
            <a:r>
              <a:rPr lang="en-US" altLang="zh-CN"/>
              <a:t>X</a:t>
            </a:r>
            <a:r>
              <a:rPr lang="zh-CN" altLang="en-US"/>
              <a:t>月</a:t>
            </a:r>
            <a:r>
              <a:rPr lang="en-US" altLang="zh-CN"/>
              <a:t>X</a:t>
            </a:r>
            <a:r>
              <a:rPr lang="zh-CN" altLang="en-US"/>
              <a:t>日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项目简介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行业背景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核心产品</a:t>
            </a:r>
            <a:r>
              <a:rPr lang="en-US" altLang="zh-CN"/>
              <a:t>/</a:t>
            </a:r>
            <a:r>
              <a:rPr lang="zh-CN" altLang="en-US"/>
              <a:t>服务简介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核心技术</a:t>
            </a:r>
            <a:endParaRPr lang="zh-CN" altLang="en-US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352550" y="1691005"/>
          <a:ext cx="8857615" cy="4181475"/>
        </p:xfrm>
        <a:graphic>
          <a:graphicData uri="http://schemas.openxmlformats.org/drawingml/2006/table">
            <a:tbl>
              <a:tblPr/>
              <a:tblGrid>
                <a:gridCol w="316230"/>
                <a:gridCol w="813435"/>
                <a:gridCol w="1065530"/>
                <a:gridCol w="1360805"/>
                <a:gridCol w="876300"/>
                <a:gridCol w="1152525"/>
                <a:gridCol w="1443990"/>
                <a:gridCol w="1828800"/>
              </a:tblGrid>
              <a:tr h="591185">
                <a:tc gridSpan="8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公司核心技术以及应用</a:t>
                      </a:r>
                      <a:endParaRPr lang="en-US" altLang="en-US" sz="1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6E6"/>
                    </a:solidFill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1677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en-US" altLang="en-US" sz="1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技术名称</a:t>
                      </a:r>
                      <a:endParaRPr lang="en-US" altLang="en-US" sz="1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技术内容</a:t>
                      </a:r>
                      <a:endParaRPr lang="en-US" altLang="en-US" sz="1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技术先进性与壁垒</a:t>
                      </a:r>
                      <a:endParaRPr lang="en-US" altLang="en-US" sz="1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技术来源</a:t>
                      </a:r>
                      <a:endParaRPr lang="en-US" altLang="en-US" sz="1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相关专利</a:t>
                      </a:r>
                      <a:endParaRPr lang="en-US" altLang="en-US" sz="1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相关软件著作权</a:t>
                      </a:r>
                      <a:endParaRPr lang="en-US" altLang="en-US" sz="1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技术在产品或服务的应用领域情况</a:t>
                      </a:r>
                      <a:endParaRPr lang="en-US" altLang="en-US" sz="1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11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11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11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89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7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7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业务运营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12570"/>
            <a:ext cx="10515600" cy="4664710"/>
          </a:xfrm>
        </p:spPr>
        <p:txBody>
          <a:bodyPr>
            <a:normAutofit fontScale="70000"/>
          </a:bodyPr>
          <a:p>
            <a:pPr>
              <a:lnSpc>
                <a:spcPct val="150000"/>
              </a:lnSpc>
            </a:pPr>
            <a:r>
              <a:rPr lang="zh-CN" altLang="en-US"/>
              <a:t>企业的产品成熟度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技术领先性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商业模式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</a:rPr>
              <a:t>核心竞争优势</a:t>
            </a:r>
            <a:endParaRPr lang="zh-CN" altLang="en-US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/>
              <a:t>管理架构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业务流程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研发投入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业务独立性等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行业市场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>
              <a:lnSpc>
                <a:spcPct val="150000"/>
              </a:lnSpc>
            </a:pPr>
            <a:r>
              <a:rPr lang="zh-CN" altLang="en-US"/>
              <a:t>行业和市场维度：企业所在行业的规模、前景，技术产业化程度、市场容量和企业所处的地位等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下游市场</a:t>
            </a:r>
            <a:r>
              <a:rPr lang="en-US" altLang="zh-CN"/>
              <a:t>/</a:t>
            </a:r>
            <a:r>
              <a:rPr lang="zh-CN" altLang="en-US"/>
              <a:t>客户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>
              <a:lnSpc>
                <a:spcPct val="150000"/>
              </a:lnSpc>
            </a:pPr>
            <a:r>
              <a:rPr lang="zh-CN" altLang="en-US"/>
              <a:t>现有客户特征、客户需求、客户流量、使用率等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储备客户和订单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拟开发客户</a:t>
            </a:r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9b6e5f3b-3172-4cd5-a9fd-4f6c54bfd328}"/>
  <p:tag name="TABLE_ENDDRAG_ORIGIN_RECT" val="697*329"/>
  <p:tag name="TABLE_ENDDRAG_RECT" val="51*146*697*329"/>
</p:tagLst>
</file>

<file path=ppt/tags/tag2.xml><?xml version="1.0" encoding="utf-8"?>
<p:tagLst xmlns:p="http://schemas.openxmlformats.org/presentationml/2006/main">
  <p:tag name="COMMONDATA" val="eyJoZGlkIjoiODk0NDY4NzkwZGE5MjYwNjI0MzI0NWQzNjY2MzU4OGI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630</Words>
  <Application>WPS 演示</Application>
  <PresentationFormat>宽屏</PresentationFormat>
  <Paragraphs>161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Arial</vt:lpstr>
      <vt:lpstr>宋体</vt:lpstr>
      <vt:lpstr>Wingdings</vt:lpstr>
      <vt:lpstr>Arial Unicode MS</vt:lpstr>
      <vt:lpstr>Calibri</vt:lpstr>
      <vt:lpstr>微软雅黑</vt:lpstr>
      <vt:lpstr>黑体</vt:lpstr>
      <vt:lpstr>Office 主题</vt:lpstr>
      <vt:lpstr>投资机构投资逻辑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HUAWEI</dc:creator>
  <cp:lastModifiedBy>丫ao1395292627</cp:lastModifiedBy>
  <cp:revision>4</cp:revision>
  <dcterms:created xsi:type="dcterms:W3CDTF">2023-05-29T04:01:00Z</dcterms:created>
  <dcterms:modified xsi:type="dcterms:W3CDTF">2023-05-29T05:14:46Z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3FF2326C71AC4BE8A069B4EF70452889_12</vt:lpwstr>
  </property>
  <property fmtid="{D5CDD505-2E9C-101B-9397-08002B2CF9AE}" pid="3" name="KSOProductBuildVer">
    <vt:lpwstr>2052-11.1.0.14177</vt:lpwstr>
  </property>
</Properties>
</file>